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</p:sldIdLst>
  <p:sldSz cy="7772400" cx="100584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 Medium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747775"/>
          </p15:clr>
        </p15:guide>
        <p15:guide id="2" pos="316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1A4392E-9046-4823-935E-C391E2C42602}">
  <a:tblStyle styleId="{51A4392E-9046-4823-935E-C391E2C4260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Medium-bold.fntdata"/><Relationship Id="rId14" Type="http://schemas.openxmlformats.org/officeDocument/2006/relationships/font" Target="fonts/PlusJakartaSansMedium-regular.fntdata"/><Relationship Id="rId17" Type="http://schemas.openxmlformats.org/officeDocument/2006/relationships/font" Target="fonts/PlusJakartaSansMedium-boldItalic.fntdata"/><Relationship Id="rId16" Type="http://schemas.openxmlformats.org/officeDocument/2006/relationships/font" Target="fonts/PlusJakartaSansMedium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283f9946f1_0_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283f9946f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283f9946f1_0_55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283f9946f1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3283f9946f1_0_11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3283f9946f1_0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600" cy="31017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600" cy="1197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600" cy="29670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600" cy="1965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600" cy="12720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700" cy="6181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0700" cy="55836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indent="-3365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2pPr>
            <a:lvl3pPr indent="-3365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3pPr>
            <a:lvl4pPr indent="-3365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4pPr>
            <a:lvl5pPr indent="-3365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5pPr>
            <a:lvl6pPr indent="-3365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6pPr>
            <a:lvl7pPr indent="-3365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7pPr>
            <a:lvl8pPr indent="-3365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8pPr>
            <a:lvl9pPr indent="-3365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r">
              <a:buNone/>
              <a:defRPr sz="1200">
                <a:solidFill>
                  <a:schemeClr val="dk2"/>
                </a:solidFill>
              </a:defRPr>
            </a:lvl1pPr>
            <a:lvl2pPr lvl="1" algn="r">
              <a:buNone/>
              <a:defRPr sz="1200">
                <a:solidFill>
                  <a:schemeClr val="dk2"/>
                </a:solidFill>
              </a:defRPr>
            </a:lvl2pPr>
            <a:lvl3pPr lvl="2" algn="r">
              <a:buNone/>
              <a:defRPr sz="1200">
                <a:solidFill>
                  <a:schemeClr val="dk2"/>
                </a:solidFill>
              </a:defRPr>
            </a:lvl3pPr>
            <a:lvl4pPr lvl="3" algn="r">
              <a:buNone/>
              <a:defRPr sz="1200">
                <a:solidFill>
                  <a:schemeClr val="dk2"/>
                </a:solidFill>
              </a:defRPr>
            </a:lvl4pPr>
            <a:lvl5pPr lvl="4" algn="r">
              <a:buNone/>
              <a:defRPr sz="1200">
                <a:solidFill>
                  <a:schemeClr val="dk2"/>
                </a:solidFill>
              </a:defRPr>
            </a:lvl5pPr>
            <a:lvl6pPr lvl="5" algn="r">
              <a:buNone/>
              <a:defRPr sz="1200">
                <a:solidFill>
                  <a:schemeClr val="dk2"/>
                </a:solidFill>
              </a:defRPr>
            </a:lvl6pPr>
            <a:lvl7pPr lvl="6" algn="r">
              <a:buNone/>
              <a:defRPr sz="1200">
                <a:solidFill>
                  <a:schemeClr val="dk2"/>
                </a:solidFill>
              </a:defRPr>
            </a:lvl7pPr>
            <a:lvl8pPr lvl="7" algn="r">
              <a:buNone/>
              <a:defRPr sz="1200">
                <a:solidFill>
                  <a:schemeClr val="dk2"/>
                </a:solidFill>
              </a:defRPr>
            </a:lvl8pPr>
            <a:lvl9pPr lvl="8" algn="r">
              <a:buNone/>
              <a:defRPr sz="12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10" Type="http://schemas.openxmlformats.org/officeDocument/2006/relationships/hyperlink" Target="https://docs.google.com/presentation/d/14jJksPEUsp_eyHIUrDjsPt6cyAgL6AcpFlgEYs1OBuQ/copy" TargetMode="External"/><Relationship Id="rId9" Type="http://schemas.openxmlformats.org/officeDocument/2006/relationships/hyperlink" Target="https://docs.google.com/presentation/d/1qfAklv9tKxQ8QrsvGherPR21anzTZdAgprER92xyff8/copy" TargetMode="External"/><Relationship Id="rId5" Type="http://schemas.openxmlformats.org/officeDocument/2006/relationships/hyperlink" Target="https://docs.google.com/presentation/d/14jJksPEUsp_eyHIUrDjsPt6cyAgL6AcpFlgEYs1OBuQ/copy" TargetMode="External"/><Relationship Id="rId6" Type="http://schemas.openxmlformats.org/officeDocument/2006/relationships/hyperlink" Target="https://docs.google.com/presentation/d/1MT28lZfUngNRtAQ01OnTohRx6c5knN4LBSxC9xNnE4I/copy" TargetMode="External"/><Relationship Id="rId7" Type="http://schemas.openxmlformats.org/officeDocument/2006/relationships/hyperlink" Target="https://docs.google.com/presentation/d/1Vh2S17HM6mPKwEoYXreSnDmiPfjXm9LpWZevW_qLvlo/copy" TargetMode="External"/><Relationship Id="rId8" Type="http://schemas.openxmlformats.org/officeDocument/2006/relationships/hyperlink" Target="https://docs.google.com/presentation/d/1iOdVjVKrPBlA5d57duZBtfZUX90Achj4WcH4ciLXmiA/copy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hyperlink" Target="https://docs.google.com/presentation/d/1MT28lZfUngNRtAQ01OnTohRx6c5knN4LBSxC9xNnE4I/copy" TargetMode="External"/><Relationship Id="rId6" Type="http://schemas.openxmlformats.org/officeDocument/2006/relationships/hyperlink" Target="https://docs.google.com/presentation/d/1Vh2S17HM6mPKwEoYXreSnDmiPfjXm9LpWZevW_qLvlo/copy" TargetMode="External"/><Relationship Id="rId7" Type="http://schemas.openxmlformats.org/officeDocument/2006/relationships/hyperlink" Target="https://www.ushmm.org/antisemitism/holocaust-denial-and-distortion/explaining-holocaust-denial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8" name="Google Shape;58;p13"/>
          <p:cNvGraphicFramePr/>
          <p:nvPr/>
        </p:nvGraphicFramePr>
        <p:xfrm>
          <a:off x="355863" y="658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{51A4392E-9046-4823-935E-C391E2C42602}</a:tableStyleId>
              </a:tblPr>
              <a:tblGrid>
                <a:gridCol w="1633350"/>
                <a:gridCol w="4045800"/>
                <a:gridCol w="3669725"/>
              </a:tblGrid>
              <a:tr h="3534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13: Liberation &amp; the Aftermath of the Holocaust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09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How did the Holocaust impact Jewish communities and global affairs immediately and in the modern era?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39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2.67,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2.68, 2.70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09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Causation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Historical Significance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787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MATERIALS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Do Firsts &amp; Exemplars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Liberation &amp; Aftermath Presentation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Liberation &amp; Aftermath Student Worksheet + Exemplars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Access to Inquiry Journal (handed out in Lesson 1)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Do First Options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9"/>
                        </a:rPr>
                        <a:t>Printable Student Handouts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90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1- Frayer: Fabrication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2- Quote Analysis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0181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Select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0"/>
                        </a:rPr>
                        <a:t>“Do First”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option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Play “Song of the Unit” or alternative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with visual, online, or print access to “Do First”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“Do First” either online or by hand.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9" name="Google Shape;59;p13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World at War: Daily Lesson Plan (60 Minutes)</a:t>
            </a:r>
            <a:endParaRPr sz="18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9" name="Google Shape;69;p14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          World at War: Daily Lesson Plan (60 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70" name="Google Shape;70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1" name="Google Shape;71;p14"/>
          <p:cNvGraphicFramePr/>
          <p:nvPr/>
        </p:nvGraphicFramePr>
        <p:xfrm>
          <a:off x="355863" y="658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{51A4392E-9046-4823-935E-C391E2C42602}</a:tableStyleId>
              </a:tblPr>
              <a:tblGrid>
                <a:gridCol w="1633350"/>
                <a:gridCol w="4045800"/>
                <a:gridCol w="3669725"/>
              </a:tblGrid>
              <a:tr h="3399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13: Liberation &amp; the Aftermath of the Holocaust - Continued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30547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LAUNCH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Using slides 1-5 of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Liberation and Aftermath Presentation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, introduce students to the immediate events and discoveries by Allied forces at the end of World War II. Students will follow along and take notes on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Liberation and Aftermath Student Worksheet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 Preface the presentation with a warning that some of the footage is graphic due to the horrific nature of the crimes of the Holocaust. After watching the three clips, have a class discussion about the footage they saw. (See information at the end of the lesson plan and in the Best Practices Repository)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4134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a content warning for students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the student worksheet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introduction to liberation and the aftermath of World War II (slides 1-5)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Play the three videos for the class.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Regroup and have a class discussion using the questions on slide 5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Listen and take notes while the teacher goes over the slide about the liberation of Nazi camps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Watch the video footage of liberation of the Nazi camps and fill out the Notice, Wonder, Think Graphic Organizer (page 1)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Participate in the class discussion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791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2 - </a:t>
                      </a: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Discuss the end of the war, trials of the Nazis, and lives of the victims post-liberation using slides 6-11. Students will take continue their guided notes during the lecture. Then, show a video clip of historian Deborah E. Lipstadt discussing Holocaust Denial. After watching the video, have a class discussion about the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importance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of confronting Holocaust denial.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4686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Go over slides 6-11 in the Liberation &amp; Aftermath Presentation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Show the video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about Holocaust denial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Regroup and have a class discussion using slide 11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Listen and take guided notes about the aftermath of the Holocaust.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Watch the video about Holocaust denial and answer the questions on the worksheet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Participate in the Class Discussion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5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9" name="Google Shape;79;p15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0" name="Google Shape;80;p15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          World at War: Daily Lesson Plan (60 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81" name="Google Shape;8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2" name="Google Shape;82;p15"/>
          <p:cNvGraphicFramePr/>
          <p:nvPr/>
        </p:nvGraphicFramePr>
        <p:xfrm>
          <a:off x="355863" y="658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{51A4392E-9046-4823-935E-C391E2C42602}</a:tableStyleId>
              </a:tblPr>
              <a:tblGrid>
                <a:gridCol w="1633350"/>
                <a:gridCol w="4045800"/>
                <a:gridCol w="3669725"/>
              </a:tblGrid>
              <a:tr h="3884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13: Liberation &amp; the Aftermath of the Holocaust - Continued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582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reflect on their learning from the prior topic using the Unit 8 Inquiry Journal. Students will use page 8 to answer the Compelling Question for Topic 4. Consider allowing students to use their notes and/or work with a partner.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8373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access to Unit 8 Inquiry Journal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Support students with expectations for CER paragraph (template in journal)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Write a CER paragraph for Unit 8: Topic 4 Compelling Question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17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SENSITIVE CONTENT NOTE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Throughout the lesson, students will 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encounter graphic content. The sources and research include more mature content including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visual images and 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mentions of various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methods of abuse and murder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 Please also view resources within the Best Practice Repository for teaching hard history.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